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9144000"/>
  <p:notesSz cx="6858000" cy="9144000"/>
  <p:embeddedFontLst>
    <p:embeddedFont>
      <p:font typeface="Josefin Slab"/>
      <p:regular r:id="rId47"/>
      <p:bold r:id="rId48"/>
      <p:italic r:id="rId49"/>
      <p:boldItalic r:id="rId50"/>
    </p:embeddedFont>
    <p:embeddedFont>
      <p:font typeface="Garamond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JosefinSlab-bold.fntdata"/><Relationship Id="rId47" Type="http://schemas.openxmlformats.org/officeDocument/2006/relationships/font" Target="fonts/JosefinSlab-regular.fntdata"/><Relationship Id="rId49" Type="http://schemas.openxmlformats.org/officeDocument/2006/relationships/font" Target="fonts/JosefinSlab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Garamond-regular.fntdata"/><Relationship Id="rId50" Type="http://schemas.openxmlformats.org/officeDocument/2006/relationships/font" Target="fonts/JosefinSlab-boldItalic.fntdata"/><Relationship Id="rId53" Type="http://schemas.openxmlformats.org/officeDocument/2006/relationships/font" Target="fonts/Garamond-italic.fntdata"/><Relationship Id="rId52" Type="http://schemas.openxmlformats.org/officeDocument/2006/relationships/font" Target="fonts/Garamon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Garamond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2.jpg"/><Relationship Id="rId4" Type="http://schemas.openxmlformats.org/officeDocument/2006/relationships/image" Target="../media/image03.png"/><Relationship Id="rId5" Type="http://schemas.openxmlformats.org/officeDocument/2006/relationships/image" Target="../media/image04.jpg"/><Relationship Id="rId6" Type="http://schemas.openxmlformats.org/officeDocument/2006/relationships/image" Target="../media/image0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5.png"/><Relationship Id="rId4" Type="http://schemas.openxmlformats.org/officeDocument/2006/relationships/image" Target="../media/image0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Relationship Id="rId4" Type="http://schemas.openxmlformats.org/officeDocument/2006/relationships/image" Target="../media/image18.jpg"/><Relationship Id="rId5" Type="http://schemas.openxmlformats.org/officeDocument/2006/relationships/image" Target="../media/image09.jpg"/><Relationship Id="rId6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jpg"/><Relationship Id="rId4" Type="http://schemas.openxmlformats.org/officeDocument/2006/relationships/image" Target="../media/image2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dx.doi.org/10.5201/ipol" TargetMode="External"/><Relationship Id="rId4" Type="http://schemas.openxmlformats.org/officeDocument/2006/relationships/hyperlink" Target="http://dx.doi.org/10.5201/ipol.2011" TargetMode="External"/><Relationship Id="rId5" Type="http://schemas.openxmlformats.org/officeDocument/2006/relationships/hyperlink" Target="http://dx.doi.org/10.5201/ipol.2011.my-asift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4077850"/>
            <a:ext cx="8497499" cy="712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/>
        </p:nvSpPr>
        <p:spPr>
          <a:xfrm>
            <a:off x="242375" y="998050"/>
            <a:ext cx="8739900" cy="30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500">
                <a:latin typeface="Josefin Slab"/>
                <a:ea typeface="Josefin Slab"/>
                <a:cs typeface="Josefin Slab"/>
                <a:sym typeface="Josefin Slab"/>
              </a:rPr>
              <a:t>“Image De-fencing using Microsoft Kinect”</a:t>
            </a:r>
          </a:p>
        </p:txBody>
      </p:sp>
      <p:sp>
        <p:nvSpPr>
          <p:cNvPr id="29" name="Shape 29"/>
          <p:cNvSpPr txBox="1"/>
          <p:nvPr/>
        </p:nvSpPr>
        <p:spPr>
          <a:xfrm>
            <a:off x="0" y="4191850"/>
            <a:ext cx="4006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Vikram Voleti [09EE3501]</a:t>
            </a:r>
          </a:p>
        </p:txBody>
      </p:sp>
      <p:sp>
        <p:nvSpPr>
          <p:cNvPr id="30" name="Shape 30"/>
          <p:cNvSpPr txBox="1"/>
          <p:nvPr/>
        </p:nvSpPr>
        <p:spPr>
          <a:xfrm>
            <a:off x="4648050" y="4149100"/>
            <a:ext cx="3849300" cy="56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 u="sng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Guide:</a:t>
            </a:r>
            <a:r>
              <a:rPr lang="en" sz="24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 Rajiv Ranjan Sahay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185725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267900" y="185600"/>
            <a:ext cx="75866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3. Detection of Fence</a:t>
            </a:r>
          </a:p>
        </p:txBody>
      </p:sp>
      <p:pic>
        <p:nvPicPr>
          <p:cNvPr descr="c1.jpg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987" y="1076337"/>
            <a:ext cx="2809875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1.png"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275" y="1090612"/>
            <a:ext cx="278130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g1.jpg"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1675" y="4038600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1n.jpg" id="106" name="Shape 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7275" y="4029075"/>
            <a:ext cx="2762250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8587800" y="6487200"/>
            <a:ext cx="5561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10/41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413475" y="2381050"/>
            <a:ext cx="9410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RGB Data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7234800" y="2381050"/>
            <a:ext cx="9410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Data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147500" y="5017200"/>
            <a:ext cx="1288199" cy="134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Foreground segmented out of depth map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7245725" y="5017200"/>
            <a:ext cx="1288199" cy="134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Fence (aligned) segmented out of depth map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0" y="185725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267900" y="185600"/>
            <a:ext cx="75866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3. Detection of Fence</a:t>
            </a:r>
          </a:p>
        </p:txBody>
      </p:sp>
      <p:sp>
        <p:nvSpPr>
          <p:cNvPr id="118" name="Shape 118"/>
          <p:cNvSpPr/>
          <p:nvPr/>
        </p:nvSpPr>
        <p:spPr>
          <a:xfrm>
            <a:off x="0" y="971725"/>
            <a:ext cx="3051299" cy="56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267900" y="971725"/>
            <a:ext cx="7074899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Failure Cases</a:t>
            </a:r>
          </a:p>
        </p:txBody>
      </p:sp>
      <p:pic>
        <p:nvPicPr>
          <p:cNvPr descr="Fence.png"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550" y="1844725"/>
            <a:ext cx="57340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3.jpg"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550" y="4311700"/>
            <a:ext cx="573405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427725" y="2209950"/>
            <a:ext cx="28944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1) Minimal reflection from fence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427725" y="4762100"/>
            <a:ext cx="28944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2) Over-exposure to infrared light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8587800" y="6487200"/>
            <a:ext cx="5561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11/41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0" y="3036062"/>
            <a:ext cx="8454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267900" y="3035937"/>
            <a:ext cx="80729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4. Alignment of Depth &amp; Colour Images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8587800" y="6487200"/>
            <a:ext cx="5561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12/41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0" y="185725"/>
            <a:ext cx="8454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/>
        </p:nvSpPr>
        <p:spPr>
          <a:xfrm>
            <a:off x="267900" y="185600"/>
            <a:ext cx="80729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4. Alignment of Depth &amp; Colour Images</a:t>
            </a:r>
          </a:p>
        </p:txBody>
      </p:sp>
      <p:pic>
        <p:nvPicPr>
          <p:cNvPr descr="non_align.png" id="138" name="Shape 138"/>
          <p:cNvPicPr preferRelativeResize="0"/>
          <p:nvPr/>
        </p:nvPicPr>
        <p:blipFill rotWithShape="1">
          <a:blip r:embed="rId3">
            <a:alphaModFix/>
          </a:blip>
          <a:srcRect b="6428" l="0" r="0" t="0"/>
          <a:stretch/>
        </p:blipFill>
        <p:spPr>
          <a:xfrm>
            <a:off x="255137" y="1147725"/>
            <a:ext cx="8633724" cy="45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1425800" y="5710275"/>
            <a:ext cx="1981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Not aligned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5917000" y="5710275"/>
            <a:ext cx="1981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Aligned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8587800" y="6487200"/>
            <a:ext cx="5561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13/41</a:t>
            </a:r>
          </a:p>
        </p:txBody>
      </p:sp>
      <p:cxnSp>
        <p:nvCxnSpPr>
          <p:cNvPr id="142" name="Shape 142"/>
          <p:cNvCxnSpPr>
            <a:stCxn id="139" idx="3"/>
            <a:endCxn id="140" idx="1"/>
          </p:cNvCxnSpPr>
          <p:nvPr/>
        </p:nvCxnSpPr>
        <p:spPr>
          <a:xfrm>
            <a:off x="3407600" y="6002625"/>
            <a:ext cx="2509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3" name="Shape 143"/>
          <p:cNvSpPr txBox="1"/>
          <p:nvPr/>
        </p:nvSpPr>
        <p:spPr>
          <a:xfrm>
            <a:off x="3769950" y="6002625"/>
            <a:ext cx="1604099" cy="45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Scaling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0" y="185725"/>
            <a:ext cx="8454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/>
        </p:nvSpPr>
        <p:spPr>
          <a:xfrm>
            <a:off x="267900" y="185600"/>
            <a:ext cx="80729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4. Alignment of Depth &amp; Colour Images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00" y="1100050"/>
            <a:ext cx="6349099" cy="3490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n_align.png" id="151" name="Shape 151"/>
          <p:cNvPicPr preferRelativeResize="0"/>
          <p:nvPr/>
        </p:nvPicPr>
        <p:blipFill rotWithShape="1">
          <a:blip r:embed="rId4">
            <a:alphaModFix/>
          </a:blip>
          <a:srcRect b="8382" l="0" r="0" t="0"/>
          <a:stretch/>
        </p:blipFill>
        <p:spPr>
          <a:xfrm>
            <a:off x="4334375" y="4095525"/>
            <a:ext cx="4567250" cy="236324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52" name="Shape 152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14/41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3036062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267900" y="3035937"/>
            <a:ext cx="75866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rPr>
              <a:t>5. Computation of Pixel Shifts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8587800" y="6487200"/>
            <a:ext cx="5561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15/41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3010800" y="627300"/>
            <a:ext cx="3122399" cy="115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 u="sng">
                <a:latin typeface="Josefin Slab"/>
                <a:ea typeface="Josefin Slab"/>
                <a:cs typeface="Josefin Slab"/>
                <a:sym typeface="Josefin Slab"/>
              </a:rPr>
              <a:t>Proposed Algorithm: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1   Detection of Fence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2   Computation of Pixel Shifts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3   Inpainting of Fence Region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822900" y="3963675"/>
            <a:ext cx="6530100" cy="135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1) Naive algorithm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2) Optical Flow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3) ASIFT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0" y="185725"/>
            <a:ext cx="8454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267900" y="185600"/>
            <a:ext cx="80729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5. Computation of Pixel Shifts</a:t>
            </a:r>
          </a:p>
        </p:txBody>
      </p:sp>
      <p:pic>
        <p:nvPicPr>
          <p:cNvPr descr="c4n.jpg"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250" y="3619075"/>
            <a:ext cx="2120324" cy="23190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3n.jpg"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525" y="3619075"/>
            <a:ext cx="2120324" cy="23190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2n.jpg"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5250" y="1147578"/>
            <a:ext cx="2120324" cy="23190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1n.jpg" id="171" name="Shape 1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2525" y="1147575"/>
            <a:ext cx="2120324" cy="23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670125" y="6073825"/>
            <a:ext cx="3678599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u="sng">
                <a:latin typeface="Josefin Slab"/>
                <a:ea typeface="Josefin Slab"/>
                <a:cs typeface="Josefin Slab"/>
                <a:sym typeface="Josefin Slab"/>
              </a:rPr>
              <a:t>Assumption</a:t>
            </a: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: Global motion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16/41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0" y="1943525"/>
            <a:ext cx="1354499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Reference Image</a:t>
            </a:r>
          </a:p>
        </p:txBody>
      </p:sp>
      <p:cxnSp>
        <p:nvCxnSpPr>
          <p:cNvPr id="175" name="Shape 175"/>
          <p:cNvCxnSpPr/>
          <p:nvPr/>
        </p:nvCxnSpPr>
        <p:spPr>
          <a:xfrm rot="10800000">
            <a:off x="1278299" y="2307125"/>
            <a:ext cx="998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6" name="Shape 176"/>
          <p:cNvCxnSpPr>
            <a:endCxn id="177" idx="1"/>
          </p:cNvCxnSpPr>
          <p:nvPr/>
        </p:nvCxnSpPr>
        <p:spPr>
          <a:xfrm flipH="1" rot="10800000">
            <a:off x="4472725" y="4555325"/>
            <a:ext cx="2984100" cy="57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8" name="Shape 178"/>
          <p:cNvCxnSpPr>
            <a:endCxn id="177" idx="1"/>
          </p:cNvCxnSpPr>
          <p:nvPr/>
        </p:nvCxnSpPr>
        <p:spPr>
          <a:xfrm flipH="1" rot="10800000">
            <a:off x="6800725" y="4555325"/>
            <a:ext cx="656100" cy="36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9" name="Shape 179"/>
          <p:cNvCxnSpPr>
            <a:endCxn id="177" idx="1"/>
          </p:cNvCxnSpPr>
          <p:nvPr/>
        </p:nvCxnSpPr>
        <p:spPr>
          <a:xfrm>
            <a:off x="6758125" y="2609225"/>
            <a:ext cx="698700" cy="194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7" name="Shape 177"/>
          <p:cNvSpPr txBox="1"/>
          <p:nvPr/>
        </p:nvSpPr>
        <p:spPr>
          <a:xfrm>
            <a:off x="7456825" y="4191725"/>
            <a:ext cx="884099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Test Images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0" y="185725"/>
            <a:ext cx="8454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267900" y="185600"/>
            <a:ext cx="80729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5. Computation of Pixel Shifts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535500" y="1268950"/>
            <a:ext cx="8072999" cy="13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1) Naive algorithm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Error Variance = variance[non-fence(Reference_Image - shift(Test_Image))]/(number of non-fence pixels)^(a convenient power)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Josefin Slab"/>
              <a:ea typeface="Josefin Slab"/>
              <a:cs typeface="Josefin Slab"/>
              <a:sym typeface="Josefin Slab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descr="Shift.png" id="187" name="Shape 187"/>
          <p:cNvPicPr preferRelativeResize="0"/>
          <p:nvPr/>
        </p:nvPicPr>
        <p:blipFill rotWithShape="1">
          <a:blip r:embed="rId3">
            <a:alphaModFix/>
          </a:blip>
          <a:srcRect b="5749" l="0" r="0" t="0"/>
          <a:stretch/>
        </p:blipFill>
        <p:spPr>
          <a:xfrm>
            <a:off x="1704975" y="2690275"/>
            <a:ext cx="5734050" cy="372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17/41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0" y="185725"/>
            <a:ext cx="8454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 txBox="1"/>
          <p:nvPr/>
        </p:nvSpPr>
        <p:spPr>
          <a:xfrm>
            <a:off x="267900" y="185600"/>
            <a:ext cx="80729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5. Computation of Pixel Shifts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413475" y="1115425"/>
            <a:ext cx="8454900" cy="138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2) Optical Flow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	- Cannot handle occlusions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Josefin Slab"/>
              <a:ea typeface="Josefin Slab"/>
              <a:cs typeface="Josefin Slab"/>
              <a:sym typeface="Josefin Slab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3) Affine Scale-Invariant Feature Transform (ASIFT)</a:t>
            </a:r>
          </a:p>
        </p:txBody>
      </p:sp>
      <p:pic>
        <p:nvPicPr>
          <p:cNvPr descr="ASIFT.png" id="196" name="Shape 196"/>
          <p:cNvPicPr preferRelativeResize="0"/>
          <p:nvPr/>
        </p:nvPicPr>
        <p:blipFill rotWithShape="1">
          <a:blip r:embed="rId3">
            <a:alphaModFix/>
          </a:blip>
          <a:srcRect b="0" l="1180" r="-1179" t="0"/>
          <a:stretch/>
        </p:blipFill>
        <p:spPr>
          <a:xfrm>
            <a:off x="943475" y="2815975"/>
            <a:ext cx="7257049" cy="367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18/41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0" y="185725"/>
            <a:ext cx="8454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67900" y="185600"/>
            <a:ext cx="80729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5. Computation of Pixel Shifts</a:t>
            </a:r>
          </a:p>
        </p:txBody>
      </p:sp>
      <p:pic>
        <p:nvPicPr>
          <p:cNvPr descr="Shifted.png"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925" y="1164637"/>
            <a:ext cx="4012125" cy="44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1955700" y="5781925"/>
            <a:ext cx="5232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Superimposition of Reference Image and Shifted Test Image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19/41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551250" y="760100"/>
            <a:ext cx="7303499" cy="150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final_result.png"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7075"/>
            <a:ext cx="9144000" cy="455093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/>
          <p:nvPr/>
        </p:nvSpPr>
        <p:spPr>
          <a:xfrm>
            <a:off x="0" y="185725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/>
        </p:nvSpPr>
        <p:spPr>
          <a:xfrm>
            <a:off x="267900" y="185600"/>
            <a:ext cx="75866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Abstract: De-fencing of Images</a:t>
            </a:r>
          </a:p>
        </p:txBody>
      </p:sp>
      <p:sp>
        <p:nvSpPr>
          <p:cNvPr id="39" name="Shape 39"/>
          <p:cNvSpPr txBox="1"/>
          <p:nvPr/>
        </p:nvSpPr>
        <p:spPr>
          <a:xfrm>
            <a:off x="588925" y="974000"/>
            <a:ext cx="6806099" cy="12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Josefin Slab"/>
              <a:buChar char="●"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Use of RGB-D data to detect fence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Josefin Slab"/>
              <a:buChar char="●"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Capture multiple views of the same scene to borrow information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Josefin Slab"/>
              <a:buChar char="●"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Inpaint fence regions using Loopy Belief Propagation</a:t>
            </a:r>
          </a:p>
        </p:txBody>
      </p:sp>
      <p:sp>
        <p:nvSpPr>
          <p:cNvPr id="40" name="Shape 40"/>
          <p:cNvSpPr txBox="1"/>
          <p:nvPr/>
        </p:nvSpPr>
        <p:spPr>
          <a:xfrm>
            <a:off x="8587800" y="6487200"/>
            <a:ext cx="5561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2/41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0" y="3036062"/>
            <a:ext cx="8454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267900" y="3035937"/>
            <a:ext cx="80729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rPr>
              <a:t>6. Inpainting of Fence Region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20/41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3010800" y="627300"/>
            <a:ext cx="3122399" cy="115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 u="sng">
                <a:latin typeface="Josefin Slab"/>
                <a:ea typeface="Josefin Slab"/>
                <a:cs typeface="Josefin Slab"/>
                <a:sym typeface="Josefin Slab"/>
              </a:rPr>
              <a:t>Proposed Algorithm: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1   Detection of Fence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2   Computation of Pixel Shifts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3   Inpainting of Fence Region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>
            <a:off x="0" y="185725"/>
            <a:ext cx="8454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 txBox="1"/>
          <p:nvPr/>
        </p:nvSpPr>
        <p:spPr>
          <a:xfrm>
            <a:off x="267900" y="185600"/>
            <a:ext cx="80729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6. Inpainting of Fence Region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484775" y="1397275"/>
            <a:ext cx="8355000" cy="51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75000"/>
              <a:buFont typeface="Josefin Slab"/>
              <a:buChar char="●"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De-fenced image is modelled as a </a:t>
            </a:r>
            <a:r>
              <a:rPr lang="en" sz="2400" u="sng">
                <a:latin typeface="Josefin Slab"/>
                <a:ea typeface="Josefin Slab"/>
                <a:cs typeface="Josefin Slab"/>
                <a:sym typeface="Josefin Slab"/>
              </a:rPr>
              <a:t>Markov Random Field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75000"/>
              <a:buFont typeface="Josefin Slab"/>
              <a:buChar char="●"/>
            </a:pPr>
            <a:r>
              <a:rPr lang="en" sz="2400" u="sng">
                <a:latin typeface="Josefin Slab"/>
                <a:ea typeface="Josefin Slab"/>
                <a:cs typeface="Josefin Slab"/>
                <a:sym typeface="Josefin Slab"/>
              </a:rPr>
              <a:t>Degradation Model</a:t>
            </a: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: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y</a:t>
            </a:r>
            <a:r>
              <a:rPr b="1" baseline="-25000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</a:t>
            </a:r>
            <a:r>
              <a:rPr b="1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= O</a:t>
            </a:r>
            <a:r>
              <a:rPr b="1" baseline="-25000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</a:t>
            </a:r>
            <a:r>
              <a:rPr b="1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.W</a:t>
            </a:r>
            <a:r>
              <a:rPr b="1" baseline="-25000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</a:t>
            </a:r>
            <a:r>
              <a:rPr b="1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.x + n</a:t>
            </a:r>
            <a:r>
              <a:rPr b="1" baseline="-25000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	</a:t>
            </a:r>
            <a:r>
              <a:rPr b="1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x</a:t>
            </a: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 is De-fenced image,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	</a:t>
            </a:r>
            <a:r>
              <a:rPr b="1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W</a:t>
            </a:r>
            <a:r>
              <a:rPr b="1" baseline="-25000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</a:t>
            </a: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 is Warp matrix: describes the Pixel Shift from Reference Image,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	</a:t>
            </a:r>
            <a:r>
              <a:rPr b="1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O</a:t>
            </a:r>
            <a:r>
              <a:rPr b="1" baseline="-25000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</a:t>
            </a: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 is an operator that crops out non-fence regions from </a:t>
            </a:r>
            <a:r>
              <a:rPr b="1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x</a:t>
            </a: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	</a:t>
            </a:r>
            <a:r>
              <a:rPr b="1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y</a:t>
            </a:r>
            <a:r>
              <a:rPr b="1" baseline="-25000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</a:t>
            </a: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 is observed image,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	</a:t>
            </a:r>
            <a:r>
              <a:rPr b="1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n</a:t>
            </a:r>
            <a:r>
              <a:rPr b="1" baseline="-25000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</a:t>
            </a: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 is noise, assumed to be Gaussian.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21/41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0" y="185725"/>
            <a:ext cx="8454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 txBox="1"/>
          <p:nvPr/>
        </p:nvSpPr>
        <p:spPr>
          <a:xfrm>
            <a:off x="267900" y="185600"/>
            <a:ext cx="80729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6. Inpainting of Fence Region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22/41</a:t>
            </a:r>
          </a:p>
        </p:txBody>
      </p:sp>
      <p:pic>
        <p:nvPicPr>
          <p:cNvPr descr="Cost function.png"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37" y="1398950"/>
            <a:ext cx="5953125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1021700" y="2218100"/>
            <a:ext cx="1924800" cy="45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Cost function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3251550" y="2218100"/>
            <a:ext cx="1924800" cy="45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Data term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6143525" y="2241675"/>
            <a:ext cx="2412900" cy="45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Smoothness term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4924975" y="2721550"/>
            <a:ext cx="2412900" cy="45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Regularization parameter</a:t>
            </a:r>
          </a:p>
        </p:txBody>
      </p:sp>
      <p:sp>
        <p:nvSpPr>
          <p:cNvPr id="235" name="Shape 235"/>
          <p:cNvSpPr/>
          <p:nvPr/>
        </p:nvSpPr>
        <p:spPr>
          <a:xfrm>
            <a:off x="1595275" y="1398950"/>
            <a:ext cx="689099" cy="939300"/>
          </a:xfrm>
          <a:prstGeom prst="downArrowCallout">
            <a:avLst>
              <a:gd fmla="val 25000" name="adj1"/>
              <a:gd fmla="val 25000" name="adj2"/>
              <a:gd fmla="val 25000" name="adj3"/>
              <a:gd fmla="val 57500" name="adj4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2685025" y="1398950"/>
            <a:ext cx="2870700" cy="939300"/>
          </a:xfrm>
          <a:prstGeom prst="downArrowCallout">
            <a:avLst>
              <a:gd fmla="val 19232" name="adj1"/>
              <a:gd fmla="val 15686" name="adj2"/>
              <a:gd fmla="val 15175" name="adj3"/>
              <a:gd fmla="val 60537" name="adj4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6211425" y="1398950"/>
            <a:ext cx="1337099" cy="1075500"/>
          </a:xfrm>
          <a:prstGeom prst="downArrowCallout">
            <a:avLst>
              <a:gd fmla="val 12952" name="adj1"/>
              <a:gd fmla="val 15092" name="adj2"/>
              <a:gd fmla="val 17247" name="adj3"/>
              <a:gd fmla="val 68168" name="adj4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5897825" y="1398950"/>
            <a:ext cx="245700" cy="1502999"/>
          </a:xfrm>
          <a:prstGeom prst="downArrowCallout">
            <a:avLst>
              <a:gd fmla="val 25000" name="adj1"/>
              <a:gd fmla="val 25000" name="adj2"/>
              <a:gd fmla="val 25000" name="adj3"/>
              <a:gd fmla="val 39292" name="adj4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906450" y="3712575"/>
            <a:ext cx="73311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Clique Potential function</a:t>
            </a:r>
            <a:r>
              <a:rPr b="1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V</a:t>
            </a:r>
            <a:r>
              <a:rPr b="1" baseline="-25000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</a:t>
            </a:r>
            <a:r>
              <a:rPr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(</a:t>
            </a:r>
            <a:r>
              <a:rPr b="1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x</a:t>
            </a:r>
            <a:r>
              <a:rPr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)</a:t>
            </a:r>
          </a:p>
          <a:p>
            <a:pPr indent="457200" lvl="0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= |x</a:t>
            </a:r>
            <a:r>
              <a:rPr b="1" baseline="-25000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i,j</a:t>
            </a:r>
            <a:r>
              <a:rPr b="1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- x</a:t>
            </a:r>
            <a:r>
              <a:rPr b="1" baseline="-25000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i,j+1</a:t>
            </a:r>
            <a:r>
              <a:rPr b="1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| + |x</a:t>
            </a:r>
            <a:r>
              <a:rPr b="1" baseline="-25000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i,j</a:t>
            </a:r>
            <a:r>
              <a:rPr b="1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- x</a:t>
            </a:r>
            <a:r>
              <a:rPr b="1" baseline="-25000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i,j-1</a:t>
            </a:r>
            <a:r>
              <a:rPr b="1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| + |x</a:t>
            </a:r>
            <a:r>
              <a:rPr b="1" baseline="-25000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i,j</a:t>
            </a:r>
            <a:r>
              <a:rPr b="1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- x</a:t>
            </a:r>
            <a:r>
              <a:rPr b="1" baseline="-25000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i-1,j</a:t>
            </a:r>
            <a:r>
              <a:rPr b="1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| + |x</a:t>
            </a:r>
            <a:r>
              <a:rPr b="1" baseline="-25000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i,j</a:t>
            </a:r>
            <a:r>
              <a:rPr b="1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- x</a:t>
            </a:r>
            <a:r>
              <a:rPr b="1" baseline="-25000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i+1,j</a:t>
            </a:r>
            <a:r>
              <a:rPr b="1" lang="en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|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1197650" y="5517775"/>
            <a:ext cx="1254599" cy="666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x-hat"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8637" y="5623075"/>
            <a:ext cx="358518" cy="4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2247150" y="5475000"/>
            <a:ext cx="3436200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= arg min</a:t>
            </a:r>
            <a:r>
              <a:rPr b="1" baseline="-25000" lang="en" sz="3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x</a:t>
            </a:r>
            <a:r>
              <a:rPr b="1" lang="en" sz="3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" sz="3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(</a:t>
            </a:r>
            <a:r>
              <a:rPr b="1" lang="en" sz="3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J</a:t>
            </a:r>
            <a:r>
              <a:rPr lang="en" sz="3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(</a:t>
            </a:r>
            <a:r>
              <a:rPr b="1" lang="en" sz="3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x</a:t>
            </a:r>
            <a:r>
              <a:rPr lang="en" sz="3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))</a:t>
            </a:r>
          </a:p>
        </p:txBody>
      </p:sp>
      <p:cxnSp>
        <p:nvCxnSpPr>
          <p:cNvPr id="243" name="Shape 243"/>
          <p:cNvCxnSpPr/>
          <p:nvPr/>
        </p:nvCxnSpPr>
        <p:spPr>
          <a:xfrm>
            <a:off x="772350" y="5189825"/>
            <a:ext cx="7599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4" name="Shape 244"/>
          <p:cNvCxnSpPr/>
          <p:nvPr/>
        </p:nvCxnSpPr>
        <p:spPr>
          <a:xfrm>
            <a:off x="5897812" y="5868000"/>
            <a:ext cx="570299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5" name="Shape 245"/>
          <p:cNvSpPr txBox="1"/>
          <p:nvPr/>
        </p:nvSpPr>
        <p:spPr>
          <a:xfrm>
            <a:off x="6468125" y="5517775"/>
            <a:ext cx="2095799" cy="92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using Loopy Belief Propagation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0" y="3036062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267900" y="3035937"/>
            <a:ext cx="4841100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7. Experimental Results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23/41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0" y="185725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 txBox="1"/>
          <p:nvPr/>
        </p:nvSpPr>
        <p:spPr>
          <a:xfrm>
            <a:off x="267900" y="185600"/>
            <a:ext cx="4841100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7. Experimental Results</a:t>
            </a:r>
          </a:p>
        </p:txBody>
      </p:sp>
      <p:sp>
        <p:nvSpPr>
          <p:cNvPr id="259" name="Shape 259"/>
          <p:cNvSpPr/>
          <p:nvPr/>
        </p:nvSpPr>
        <p:spPr>
          <a:xfrm>
            <a:off x="0" y="971725"/>
            <a:ext cx="7727700" cy="56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 txBox="1"/>
          <p:nvPr/>
        </p:nvSpPr>
        <p:spPr>
          <a:xfrm>
            <a:off x="267900" y="971725"/>
            <a:ext cx="7074899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Rectangular fence with single object: Board</a:t>
            </a:r>
          </a:p>
        </p:txBody>
      </p:sp>
      <p:pic>
        <p:nvPicPr>
          <p:cNvPr descr="o_inP_3.jpg"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5074"/>
            <a:ext cx="9143999" cy="262127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24/41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0" y="185725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 txBox="1"/>
          <p:nvPr/>
        </p:nvSpPr>
        <p:spPr>
          <a:xfrm>
            <a:off x="267900" y="185600"/>
            <a:ext cx="4841100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7. Experimental Results</a:t>
            </a:r>
          </a:p>
        </p:txBody>
      </p:sp>
      <p:sp>
        <p:nvSpPr>
          <p:cNvPr id="269" name="Shape 269"/>
          <p:cNvSpPr/>
          <p:nvPr/>
        </p:nvSpPr>
        <p:spPr>
          <a:xfrm>
            <a:off x="0" y="971725"/>
            <a:ext cx="7727700" cy="56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67900" y="971725"/>
            <a:ext cx="7074899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Rectangular fence with single object: Poster</a:t>
            </a:r>
          </a:p>
        </p:txBody>
      </p:sp>
      <p:pic>
        <p:nvPicPr>
          <p:cNvPr descr="op_inP.jpg"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33650"/>
            <a:ext cx="9144000" cy="2235452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25/41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0" y="185725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 txBox="1"/>
          <p:nvPr/>
        </p:nvSpPr>
        <p:spPr>
          <a:xfrm>
            <a:off x="267900" y="185600"/>
            <a:ext cx="4841100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7. Experimental Results</a:t>
            </a:r>
          </a:p>
        </p:txBody>
      </p:sp>
      <p:sp>
        <p:nvSpPr>
          <p:cNvPr id="279" name="Shape 279"/>
          <p:cNvSpPr/>
          <p:nvPr/>
        </p:nvSpPr>
        <p:spPr>
          <a:xfrm>
            <a:off x="0" y="971725"/>
            <a:ext cx="7727700" cy="56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 txBox="1"/>
          <p:nvPr/>
        </p:nvSpPr>
        <p:spPr>
          <a:xfrm>
            <a:off x="267900" y="971725"/>
            <a:ext cx="7074899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Rectangular fence with single object: Bedsheet</a:t>
            </a:r>
          </a:p>
        </p:txBody>
      </p:sp>
      <p:pic>
        <p:nvPicPr>
          <p:cNvPr descr="o_inP.jpg"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4998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26/41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0" y="185725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 txBox="1"/>
          <p:nvPr/>
        </p:nvSpPr>
        <p:spPr>
          <a:xfrm>
            <a:off x="267900" y="185600"/>
            <a:ext cx="4841100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7. Experimental Results</a:t>
            </a:r>
          </a:p>
        </p:txBody>
      </p:sp>
      <p:sp>
        <p:nvSpPr>
          <p:cNvPr id="289" name="Shape 289"/>
          <p:cNvSpPr/>
          <p:nvPr/>
        </p:nvSpPr>
        <p:spPr>
          <a:xfrm>
            <a:off x="0" y="971725"/>
            <a:ext cx="7727700" cy="56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 txBox="1"/>
          <p:nvPr/>
        </p:nvSpPr>
        <p:spPr>
          <a:xfrm>
            <a:off x="267900" y="971725"/>
            <a:ext cx="7074899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Rectangular fence with single object: Painting</a:t>
            </a:r>
          </a:p>
        </p:txBody>
      </p:sp>
      <p:pic>
        <p:nvPicPr>
          <p:cNvPr descr="final_dil15_sp0.0005.jpg"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4500"/>
            <a:ext cx="9143999" cy="492476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27/41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0" y="185725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/>
        </p:nvSpPr>
        <p:spPr>
          <a:xfrm>
            <a:off x="267900" y="185600"/>
            <a:ext cx="4841100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7. Experimental Results</a:t>
            </a:r>
          </a:p>
        </p:txBody>
      </p:sp>
      <p:sp>
        <p:nvSpPr>
          <p:cNvPr id="299" name="Shape 299"/>
          <p:cNvSpPr/>
          <p:nvPr/>
        </p:nvSpPr>
        <p:spPr>
          <a:xfrm>
            <a:off x="0" y="971725"/>
            <a:ext cx="7727700" cy="56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267900" y="971725"/>
            <a:ext cx="7074899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Rectangular fence with two objects</a:t>
            </a:r>
          </a:p>
        </p:txBody>
      </p:sp>
      <p:pic>
        <p:nvPicPr>
          <p:cNvPr descr="final_result.png"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4200"/>
            <a:ext cx="9144000" cy="455093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28/41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0" y="185725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 txBox="1"/>
          <p:nvPr/>
        </p:nvSpPr>
        <p:spPr>
          <a:xfrm>
            <a:off x="267900" y="185600"/>
            <a:ext cx="4841100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7. Experimental Results</a:t>
            </a:r>
          </a:p>
        </p:txBody>
      </p:sp>
      <p:sp>
        <p:nvSpPr>
          <p:cNvPr id="309" name="Shape 309"/>
          <p:cNvSpPr/>
          <p:nvPr/>
        </p:nvSpPr>
        <p:spPr>
          <a:xfrm>
            <a:off x="0" y="971725"/>
            <a:ext cx="7727700" cy="56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 txBox="1"/>
          <p:nvPr/>
        </p:nvSpPr>
        <p:spPr>
          <a:xfrm>
            <a:off x="267900" y="971725"/>
            <a:ext cx="7074899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Diagonal fence with two objects</a:t>
            </a:r>
          </a:p>
        </p:txBody>
      </p:sp>
      <p:pic>
        <p:nvPicPr>
          <p:cNvPr descr="o_final3.jpg"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7450"/>
            <a:ext cx="9144000" cy="466983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29/41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185725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/>
        </p:nvSpPr>
        <p:spPr>
          <a:xfrm>
            <a:off x="267900" y="185600"/>
            <a:ext cx="75866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Contents</a:t>
            </a:r>
          </a:p>
        </p:txBody>
      </p:sp>
      <p:sp>
        <p:nvSpPr>
          <p:cNvPr id="47" name="Shape 47"/>
          <p:cNvSpPr txBox="1"/>
          <p:nvPr/>
        </p:nvSpPr>
        <p:spPr>
          <a:xfrm>
            <a:off x="1463850" y="1169150"/>
            <a:ext cx="6216299" cy="538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200">
                <a:latin typeface="Josefin Slab"/>
                <a:ea typeface="Josefin Slab"/>
                <a:cs typeface="Josefin Slab"/>
                <a:sym typeface="Josefin Slab"/>
              </a:rPr>
              <a:t>1. Introduction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200">
                <a:latin typeface="Josefin Slab"/>
                <a:ea typeface="Josefin Slab"/>
                <a:cs typeface="Josefin Slab"/>
                <a:sym typeface="Josefin Slab"/>
              </a:rPr>
              <a:t>2. The Proposed Algorithm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200">
                <a:latin typeface="Josefin Slab"/>
                <a:ea typeface="Josefin Slab"/>
                <a:cs typeface="Josefin Slab"/>
                <a:sym typeface="Josefin Slab"/>
              </a:rPr>
              <a:t>3. Detection of Fences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200">
                <a:latin typeface="Josefin Slab"/>
                <a:ea typeface="Josefin Slab"/>
                <a:cs typeface="Josefin Slab"/>
                <a:sym typeface="Josefin Slab"/>
              </a:rPr>
              <a:t>4. Alignment of Depth and Colour Images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200">
                <a:latin typeface="Josefin Slab"/>
                <a:ea typeface="Josefin Slab"/>
                <a:cs typeface="Josefin Slab"/>
                <a:sym typeface="Josefin Slab"/>
              </a:rPr>
              <a:t>5. Computation of Shifts Between Images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200">
                <a:latin typeface="Josefin Slab"/>
                <a:ea typeface="Josefin Slab"/>
                <a:cs typeface="Josefin Slab"/>
                <a:sym typeface="Josefin Slab"/>
              </a:rPr>
              <a:t>6. Inpainting of Fence Region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200">
                <a:latin typeface="Josefin Slab"/>
                <a:ea typeface="Josefin Slab"/>
                <a:cs typeface="Josefin Slab"/>
                <a:sym typeface="Josefin Slab"/>
              </a:rPr>
              <a:t>7. Experimental Results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200">
                <a:latin typeface="Josefin Slab"/>
                <a:ea typeface="Josefin Slab"/>
                <a:cs typeface="Josefin Slab"/>
                <a:sym typeface="Josefin Slab"/>
              </a:rPr>
              <a:t>8. Comparison with Other Methods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200">
                <a:latin typeface="Josefin Slab"/>
                <a:ea typeface="Josefin Slab"/>
                <a:cs typeface="Josefin Slab"/>
                <a:sym typeface="Josefin Slab"/>
              </a:rPr>
              <a:t>9. Precautions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200">
                <a:latin typeface="Josefin Slab"/>
                <a:ea typeface="Josefin Slab"/>
                <a:cs typeface="Josefin Slab"/>
                <a:sym typeface="Josefin Slab"/>
              </a:rPr>
              <a:t>10. Conclusion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200">
                <a:latin typeface="Josefin Slab"/>
                <a:ea typeface="Josefin Slab"/>
                <a:cs typeface="Josefin Slab"/>
                <a:sym typeface="Josefin Slab"/>
              </a:rPr>
              <a:t>Bibliography</a:t>
            </a:r>
          </a:p>
        </p:txBody>
      </p:sp>
      <p:sp>
        <p:nvSpPr>
          <p:cNvPr id="48" name="Shape 48"/>
          <p:cNvSpPr txBox="1"/>
          <p:nvPr/>
        </p:nvSpPr>
        <p:spPr>
          <a:xfrm>
            <a:off x="8587800" y="6487200"/>
            <a:ext cx="5561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3/41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0" y="3036062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 txBox="1"/>
          <p:nvPr/>
        </p:nvSpPr>
        <p:spPr>
          <a:xfrm>
            <a:off x="267900" y="3035937"/>
            <a:ext cx="79079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8. Comparison with Other Methods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30/41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822900" y="3963675"/>
            <a:ext cx="65301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1) Total Variation Inpainting using Split Bregman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2) De-fencing using Learning-Based Matting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0" y="185725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 txBox="1"/>
          <p:nvPr/>
        </p:nvSpPr>
        <p:spPr>
          <a:xfrm>
            <a:off x="267900" y="185600"/>
            <a:ext cx="30398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8. Comparison</a:t>
            </a:r>
          </a:p>
        </p:txBody>
      </p:sp>
      <p:sp>
        <p:nvSpPr>
          <p:cNvPr id="327" name="Shape 327"/>
          <p:cNvSpPr/>
          <p:nvPr/>
        </p:nvSpPr>
        <p:spPr>
          <a:xfrm>
            <a:off x="0" y="971725"/>
            <a:ext cx="7727700" cy="56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 txBox="1"/>
          <p:nvPr/>
        </p:nvSpPr>
        <p:spPr>
          <a:xfrm>
            <a:off x="267900" y="971725"/>
            <a:ext cx="7074899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1) Total Variation Inpainting using Split Bregman</a:t>
            </a:r>
          </a:p>
        </p:txBody>
      </p:sp>
      <p:pic>
        <p:nvPicPr>
          <p:cNvPr descr="Vpainting_SplitBregman.png"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706" y="1700256"/>
            <a:ext cx="4464299" cy="4464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NAL.png"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1700256"/>
            <a:ext cx="4464299" cy="44642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31/41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792150" y="6164550"/>
            <a:ext cx="28799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Using Proposed Algorithm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4904675" y="6164550"/>
            <a:ext cx="39068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Using Total Variation Inpainting using Split Bregman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0" y="185725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 txBox="1"/>
          <p:nvPr/>
        </p:nvSpPr>
        <p:spPr>
          <a:xfrm>
            <a:off x="267900" y="185600"/>
            <a:ext cx="30398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8. Comparison</a:t>
            </a:r>
          </a:p>
        </p:txBody>
      </p:sp>
      <p:sp>
        <p:nvSpPr>
          <p:cNvPr id="340" name="Shape 340"/>
          <p:cNvSpPr/>
          <p:nvPr/>
        </p:nvSpPr>
        <p:spPr>
          <a:xfrm>
            <a:off x="0" y="971725"/>
            <a:ext cx="7727700" cy="56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 txBox="1"/>
          <p:nvPr/>
        </p:nvSpPr>
        <p:spPr>
          <a:xfrm>
            <a:off x="267900" y="971725"/>
            <a:ext cx="7074899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2) De-fencing using Learning-Based Matting</a:t>
            </a:r>
          </a:p>
        </p:txBody>
      </p:sp>
      <p:pic>
        <p:nvPicPr>
          <p:cNvPr descr="FINAL.png"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0287"/>
            <a:ext cx="4464299" cy="4464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uble_fonly_bg.png"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696" y="1700268"/>
            <a:ext cx="4464299" cy="44642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32/41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792150" y="6164550"/>
            <a:ext cx="28799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Using Proposed Algorithm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5471850" y="6164550"/>
            <a:ext cx="28799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Using De-fencing using Learning-Based Matting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/>
        </p:nvSpPr>
        <p:spPr>
          <a:xfrm>
            <a:off x="0" y="3036062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 txBox="1"/>
          <p:nvPr/>
        </p:nvSpPr>
        <p:spPr>
          <a:xfrm>
            <a:off x="267900" y="3035937"/>
            <a:ext cx="30398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9. Precautions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33/41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822900" y="3963675"/>
            <a:ext cx="65301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1) Sufficient Fence Dilation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2) Sufficient Camera Translation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3) Limited Pixel Shift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0" y="185725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 txBox="1"/>
          <p:nvPr/>
        </p:nvSpPr>
        <p:spPr>
          <a:xfrm>
            <a:off x="267900" y="185600"/>
            <a:ext cx="30398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9. Precautions</a:t>
            </a:r>
          </a:p>
        </p:txBody>
      </p:sp>
      <p:sp>
        <p:nvSpPr>
          <p:cNvPr id="361" name="Shape 361"/>
          <p:cNvSpPr/>
          <p:nvPr/>
        </p:nvSpPr>
        <p:spPr>
          <a:xfrm>
            <a:off x="0" y="971725"/>
            <a:ext cx="7727700" cy="56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 txBox="1"/>
          <p:nvPr/>
        </p:nvSpPr>
        <p:spPr>
          <a:xfrm>
            <a:off x="267900" y="971725"/>
            <a:ext cx="7074899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1) Sufficient Fence Dilation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34/41</a:t>
            </a:r>
          </a:p>
        </p:txBody>
      </p:sp>
      <p:pic>
        <p:nvPicPr>
          <p:cNvPr descr="o_inP_col_2ITER.jpg"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950" y="3601125"/>
            <a:ext cx="5734050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_inP_col2ITER.jpg" id="365" name="Shape 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35000"/>
            <a:ext cx="573405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_inP_col_3ITER.jpg"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725" y="4250470"/>
            <a:ext cx="5248275" cy="202802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>
            <a:off x="0" y="185725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 txBox="1"/>
          <p:nvPr/>
        </p:nvSpPr>
        <p:spPr>
          <a:xfrm>
            <a:off x="267900" y="185600"/>
            <a:ext cx="30398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9. Precautions</a:t>
            </a:r>
          </a:p>
        </p:txBody>
      </p:sp>
      <p:sp>
        <p:nvSpPr>
          <p:cNvPr id="373" name="Shape 373"/>
          <p:cNvSpPr/>
          <p:nvPr/>
        </p:nvSpPr>
        <p:spPr>
          <a:xfrm>
            <a:off x="0" y="971725"/>
            <a:ext cx="7727700" cy="56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 txBox="1"/>
          <p:nvPr/>
        </p:nvSpPr>
        <p:spPr>
          <a:xfrm>
            <a:off x="267900" y="971725"/>
            <a:ext cx="7074899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2) Sufficient Camera Translation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35/41</a:t>
            </a:r>
          </a:p>
        </p:txBody>
      </p:sp>
      <p:pic>
        <p:nvPicPr>
          <p:cNvPr descr="test1.jpg"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06500"/>
            <a:ext cx="5644175" cy="32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/>
        </p:nvSpPr>
        <p:spPr>
          <a:xfrm>
            <a:off x="0" y="185725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 txBox="1"/>
          <p:nvPr/>
        </p:nvSpPr>
        <p:spPr>
          <a:xfrm>
            <a:off x="267900" y="185600"/>
            <a:ext cx="30398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9. Precautions</a:t>
            </a:r>
          </a:p>
        </p:txBody>
      </p:sp>
      <p:sp>
        <p:nvSpPr>
          <p:cNvPr id="383" name="Shape 383"/>
          <p:cNvSpPr/>
          <p:nvPr/>
        </p:nvSpPr>
        <p:spPr>
          <a:xfrm>
            <a:off x="0" y="971725"/>
            <a:ext cx="7727700" cy="568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 txBox="1"/>
          <p:nvPr/>
        </p:nvSpPr>
        <p:spPr>
          <a:xfrm>
            <a:off x="267900" y="971725"/>
            <a:ext cx="7074899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3) Limited Pixel Shift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36/41</a:t>
            </a:r>
          </a:p>
        </p:txBody>
      </p:sp>
      <p:pic>
        <p:nvPicPr>
          <p:cNvPr descr="o_inP_col_3ITER_3_s.005.jpg"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7975"/>
            <a:ext cx="9144000" cy="4598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/>
        </p:nvSpPr>
        <p:spPr>
          <a:xfrm>
            <a:off x="0" y="3036000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267900" y="3036000"/>
            <a:ext cx="30398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10. Conclusion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37/41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0" y="185725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 txBox="1"/>
          <p:nvPr/>
        </p:nvSpPr>
        <p:spPr>
          <a:xfrm>
            <a:off x="267900" y="185600"/>
            <a:ext cx="30398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10. Conclusion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38/41</a:t>
            </a:r>
          </a:p>
        </p:txBody>
      </p:sp>
      <p:pic>
        <p:nvPicPr>
          <p:cNvPr descr="final_result.png"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100"/>
            <a:ext cx="9144000" cy="455093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/>
          <p:nvPr/>
        </p:nvSpPr>
        <p:spPr>
          <a:xfrm>
            <a:off x="0" y="1539850"/>
            <a:ext cx="9144000" cy="4762199"/>
          </a:xfrm>
          <a:prstGeom prst="rect">
            <a:avLst/>
          </a:prstGeom>
          <a:solidFill>
            <a:srgbClr val="FFFFFF">
              <a:alpha val="811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 txBox="1"/>
          <p:nvPr/>
        </p:nvSpPr>
        <p:spPr>
          <a:xfrm>
            <a:off x="314550" y="1234275"/>
            <a:ext cx="8514899" cy="476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75000"/>
              <a:buFont typeface="Josefin Slab"/>
              <a:buChar char="●"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Prepared workflow for capturing images using Microsoft Kinect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75000"/>
              <a:buFont typeface="Josefin Slab"/>
              <a:buChar char="●"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Designed methodology for aligning depth map with colour image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75000"/>
              <a:buFont typeface="Josefin Slab"/>
              <a:buChar char="●"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Explored different methods for computing Pixel Shifts between multiple images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75000"/>
              <a:buFont typeface="Josefin Slab"/>
              <a:buChar char="●"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Optimized Loopy Belief code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75000"/>
              <a:buFont typeface="Josefin Slab"/>
              <a:buChar char="●"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Captured and performed de-fencing of various images with different fences, subjects, etc.</a:t>
            </a:r>
          </a:p>
          <a:p>
            <a:pPr indent="-342900" lvl="0" marL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75000"/>
              <a:buFont typeface="Josefin Slab"/>
              <a:buChar char="●"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Submitted research paper to ACM Multimedia 2014, the 22nd International Conference on Multimedia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/>
        </p:nvSpPr>
        <p:spPr>
          <a:xfrm>
            <a:off x="0" y="185725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 txBox="1"/>
          <p:nvPr/>
        </p:nvSpPr>
        <p:spPr>
          <a:xfrm>
            <a:off x="267900" y="185600"/>
            <a:ext cx="75866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Bibliography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237750" y="1090900"/>
            <a:ext cx="8668499" cy="56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[1] Baker, S., Scharstein, D., Lewis, J., Roth S., Black, M. J., and Szeliski, R., “A database and evaluation methodology for optical ﬂow,” in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International Conference on Computer Vision (ICCV)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2007.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[2] Bertalmío, M., Sapiro, G., Caselles, V., and Ballester, C., “Image inpainting,”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ACM Transactions on Graphics (SIGGRAPH ’00), Proceedings of the 27th annual conference on Computer graphics and interactive techniques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2000, pp. 417–424. http://dx.doi.org/10.1145/344779.344972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[3] Boykov, Y., and Kolmogorov, V., “An experimental comparison of min-cut/max-ﬂow algorithms,”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IEEE Transactions on Pattern Analysis and Machine Intelligence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vol. 26, no. 9, pp. 1124–1137, 2004.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[4] Chellappa, R., Jain, A., “Markov Random Fields: Theory and Applications,” Academic Press, London, 1993.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[5] Criminisi, A., Perez, P., and Toyama, K., “Region ﬁlling and object removal by examplar-based image inpainting,”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IEEE Transaction on Image Processing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vol. 13,pp. 1200–1212, 2004.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[6] Cruz, L., Lucio, D., and Velho, L., “Kinect and RGBD Images: challenges and applications,” in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2012 XXV SIBGRAPI Conference on Graphics, Patterns and Images Tutorials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.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[7] Forsyth,  D. A., “Shape from texture without boundaries,” in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Proc. European Conf. Computer Vision (ECCV)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pp. 225–239, 2002.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[8] Getreuer, P., “Total variation inpainting using Split Bregman,”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Image Processing On Line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2:147-157, 2012.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[9] Han, J., Shao, L., Xu, D., and Shotton, J., “Enhanced computer vision with Microsoft Kinect sensor: a review,”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IEEE Transactions on Cybernetics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.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[10] Hays J., and Efros, A., “Scene completion using millions of photographs,”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ACM Transactions on Graphics (SIGGRAPH 2007)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vol. 26, no. 3, 2007.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[11] Hays, J., Leordeanu, M., Efros, A., and Liu, Y., “Discovering texture regularity as a higher-order correspondence problem,” in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European Conference on Computer Vision (ECCV ’06)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2006.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[12] Hg, R. I., Jasek, P., Rofidal, C., Nasrollahi, K., Moeslund, T. B., and Tranchet, G., “An RGB-D Database Using Microsoft’s Kinect for Windows for Face Detection,”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Eighth International Conference on Signal Image Technology and Internet Based Systems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2012.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39/41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3036062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/>
        </p:nvSpPr>
        <p:spPr>
          <a:xfrm>
            <a:off x="267900" y="3035937"/>
            <a:ext cx="75866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1. Introduction</a:t>
            </a:r>
          </a:p>
        </p:txBody>
      </p:sp>
      <p:sp>
        <p:nvSpPr>
          <p:cNvPr id="55" name="Shape 55"/>
          <p:cNvSpPr txBox="1"/>
          <p:nvPr/>
        </p:nvSpPr>
        <p:spPr>
          <a:xfrm>
            <a:off x="8587800" y="6487200"/>
            <a:ext cx="5561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4/41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/>
        </p:nvSpPr>
        <p:spPr>
          <a:xfrm>
            <a:off x="0" y="185725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 txBox="1"/>
          <p:nvPr/>
        </p:nvSpPr>
        <p:spPr>
          <a:xfrm>
            <a:off x="267900" y="185600"/>
            <a:ext cx="75866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Bibliography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237750" y="1074912"/>
            <a:ext cx="8668499" cy="53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[13] Huttenlocher, D. P., and Felzenszwalb, P. F., “Efficient belief propagation for early vision,”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International Journal of Computer Vision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vol. 70, pp. 41–54, 2006.</a:t>
            </a:r>
          </a:p>
          <a:p>
            <a:pPr lv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[14] Khasare, V., and Sahay, R., “Seeing through the fence: image de-fencing using a video sequence,”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2013 IEEE International Conference on Image Processing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Restoration and Enhancement III.</a:t>
            </a:r>
          </a:p>
          <a:p>
            <a:pPr lv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[15] Leung, T. K., and Malik, J., “Detecting, localizing and grouping repeated scene elements from an image,” in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Proc. European Conf. Computer Vision (ECCV)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pp. 546–555, 1996.</a:t>
            </a:r>
          </a:p>
          <a:p>
            <a:pPr lv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[16] Li, S. Z.,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Markov Random Field modeling in image analysis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Springer, Heidelberg, 2001.</a:t>
            </a:r>
          </a:p>
          <a:p>
            <a:pPr lv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[17] Liu, Y., Belkina, T., Hays, J., and Lublinerman, R., “Image de-fencing,” in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IEEE Conference on Computer Vision and Pattern Recognition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2008, pp. 1–8.</a:t>
            </a:r>
          </a:p>
          <a:p>
            <a:pPr lv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[18] Liu, Y., Collins, R., and Tsin, Y., “A computational model for periodic pattern perception based on frieze and wallpaper groups,”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IEEE Transaction on Pattern Analysis and Machine Intelligence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26(3):354–371, March 2004.</a:t>
            </a:r>
          </a:p>
          <a:p>
            <a:pPr lv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[19] Lowe, D. G., “Object recognition from local scale-invariant features,” in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International Conference on Computer Vision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Corfu, Greece, pp. 1150–1157, 1999.</a:t>
            </a:r>
          </a:p>
          <a:p>
            <a:pPr lv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[20] Morel, J. M., and Yu, G., “ASIFT, A new framework for fully affine invariant image comparison,”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SIAM Journal on Imaging Sciences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2(2):438–469, 2009.</a:t>
            </a:r>
          </a:p>
          <a:p>
            <a:pPr lv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[21] Park, M., Brocklehurst, K., Collins, R. T., and Liu, Y., “Image de-fencing revisited,” in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Asian Conference on Computer Vision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2011, pp. 422–434.</a:t>
            </a:r>
          </a:p>
          <a:p>
            <a:pPr lv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[22] Park, M., Collins, R. T., Liu, Y., “Deformed lattice discovery via efficient mean-shift belief propagation,” in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10th European Conference on Computer Visio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n, Marseille, France, 2008.</a:t>
            </a:r>
          </a:p>
          <a:p>
            <a:pPr lv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[23] Park, M., Collins, R. T., Liu, Y., “Deformed lattice detection in real-world images using mean-shift belief propagation,”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IEEE Transactions on Pattern Analysis and Machine Intelligence (PAMI)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vol. 31, no. 10, pp. 1804–1816, 2009.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40/41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/>
        </p:nvSpPr>
        <p:spPr>
          <a:xfrm>
            <a:off x="0" y="185725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 txBox="1"/>
          <p:nvPr/>
        </p:nvSpPr>
        <p:spPr>
          <a:xfrm>
            <a:off x="267900" y="185600"/>
            <a:ext cx="75866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Bibliography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237750" y="1076625"/>
            <a:ext cx="8668499" cy="423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[24] Rangarajan, A., Chellappa, R., “Markov Random Field models in image processing,” The Handbook of Brain Theory and Neural Networks, pp. 564-567, MIT Press, 1995.</a:t>
            </a:r>
          </a:p>
          <a:p>
            <a:pPr lv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[25] Schaffalitzky, F., and Zisserman, A., “Geometric grouping of repeated elements within images,” in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Shape, Contour and Grouping in Computer Vision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pp. 165–181, 1999.</a:t>
            </a:r>
          </a:p>
          <a:p>
            <a:pPr lv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[26] Sun, D., Roth, S., and Black, M., “Secrets of optical flow estimation and their principles,” in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IEEE Conference on Computer Vision and Pattern Recognition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pp. 2432–2439, 2010.</a:t>
            </a:r>
          </a:p>
          <a:p>
            <a:pPr lv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[27] Sun, J., Zheng, N. N., and Shum, H. Y., “Stereo matching using belief propagation,”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IEEE Transactions on Pattern Analysis and Machine Intelligence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25(7):787–800, 2003.</a:t>
            </a:r>
          </a:p>
          <a:p>
            <a:pPr lv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[28] Tuytelaars, T., Turina, A., and Van Gool, L., “Non-combinatorial detection of regular repetitions under perspective skew,”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IEEE Transactions on Pattern Analysis and Machine Intelligence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PAMI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25(4):418–432, 2003.</a:t>
            </a:r>
          </a:p>
          <a:p>
            <a:pPr lv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[29] Willsky, A. S., “Multiresolution markov models for signal and image processing,”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Proceedings of the IEEE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90(8):1396–1458, 2002.</a:t>
            </a:r>
          </a:p>
          <a:p>
            <a:pPr lv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[30] Yu, G., and Morel, J. M., “ASIFT: An algorithm for fully affine invariant comparison,”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  <a:hlinkClick r:id="rId3"/>
              </a:rPr>
              <a:t>Image Processing On Line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  <a:hlinkClick r:id="rId4"/>
              </a:rPr>
              <a:t>1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(2011).  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  <a:hlinkClick r:id="rId5"/>
              </a:rPr>
              <a:t>http://dx.doi.org/10.5201/ipol.2011.my-asift</a:t>
            </a:r>
          </a:p>
          <a:p>
            <a:pPr lv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[31] Zheng, Y., and Kambhamettu, C., “Learning based digital matting,” in </a:t>
            </a:r>
            <a:r>
              <a:rPr i="1"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IEEE International Conference on Computer Vision (ICCV)</a:t>
            </a:r>
            <a:r>
              <a:rPr lang="en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2009, pp. 889–896.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427" name="Shape 427"/>
          <p:cNvSpPr txBox="1"/>
          <p:nvPr/>
        </p:nvSpPr>
        <p:spPr>
          <a:xfrm>
            <a:off x="8454900" y="6487200"/>
            <a:ext cx="6890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41/41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/>
        </p:nvSpPr>
        <p:spPr>
          <a:xfrm>
            <a:off x="3222000" y="2991750"/>
            <a:ext cx="5921999" cy="87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 txBox="1"/>
          <p:nvPr/>
        </p:nvSpPr>
        <p:spPr>
          <a:xfrm>
            <a:off x="3682200" y="3152850"/>
            <a:ext cx="2117099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Thank you.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185725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/>
        </p:nvSpPr>
        <p:spPr>
          <a:xfrm>
            <a:off x="267900" y="185600"/>
            <a:ext cx="75866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1. Introduction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267900" y="1311725"/>
            <a:ext cx="68865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400" u="sng">
                <a:latin typeface="Josefin Slab"/>
                <a:ea typeface="Josefin Slab"/>
                <a:cs typeface="Josefin Slab"/>
                <a:sym typeface="Josefin Slab"/>
              </a:rPr>
              <a:t>Objective: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To remove fences/occlusions from images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267900" y="2462175"/>
            <a:ext cx="8300999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400" u="sng">
                <a:latin typeface="Josefin Slab"/>
                <a:ea typeface="Josefin Slab"/>
                <a:cs typeface="Josefin Slab"/>
                <a:sym typeface="Josefin Slab"/>
              </a:rPr>
              <a:t>Novelty: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Use of depth maps (from Microsoft Kinect) to detect fences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267900" y="3545850"/>
            <a:ext cx="8300999" cy="30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400" u="sng">
                <a:latin typeface="Josefin Slab"/>
                <a:ea typeface="Josefin Slab"/>
                <a:cs typeface="Josefin Slab"/>
                <a:sym typeface="Josefin Slab"/>
              </a:rPr>
              <a:t>Scope of Work: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Josefin Slab"/>
              <a:buChar char="●"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Capture image data to de-fence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Josefin Slab"/>
              <a:buChar char="●"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Experiment with different parameters such as type of fence, types of subjects, lighting conditions, etc.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Josefin Slab"/>
              <a:buChar char="●"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Design methodology to align depth map with colour image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Josefin Slab"/>
              <a:buChar char="●"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Experiment with algorithms required to calculate pixel shifts between images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Josefin Slab"/>
              <a:buChar char="●"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Code required operations in MATLAB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8587800" y="6487200"/>
            <a:ext cx="5561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5/41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0" y="185725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/>
        </p:nvSpPr>
        <p:spPr>
          <a:xfrm>
            <a:off x="267900" y="185600"/>
            <a:ext cx="75866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1. Introduction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267900" y="1244500"/>
            <a:ext cx="8300999" cy="53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400" u="sng">
                <a:latin typeface="Josefin Slab"/>
                <a:ea typeface="Josefin Slab"/>
                <a:cs typeface="Josefin Slab"/>
                <a:sym typeface="Josefin Slab"/>
              </a:rPr>
              <a:t>Work completed: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u="sng">
              <a:latin typeface="Josefin Slab"/>
              <a:ea typeface="Josefin Slab"/>
              <a:cs typeface="Josefin Slab"/>
              <a:sym typeface="Josefin Slab"/>
            </a:endParaRP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Josefin Slab"/>
              <a:buChar char="●"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Prepared workflow for capturing images using Microsoft Kinect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Josefin Slab"/>
              <a:buChar char="●"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Experimented with external parameters such as lighting, number of multiple views, types of fences, types of subjects, lighting conditions, etc.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Josefin Slab"/>
              <a:buChar char="●"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Designed methodology to align depth map with colour image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Josefin Slab"/>
              <a:buChar char="●"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Captured multiple images and removed fences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Josefin Slab"/>
              <a:buChar char="●"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Experimented with algorithms to calculate shifts between multiple images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Josefin Slab"/>
              <a:buChar char="●"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Experimented with preprocessing steps required to detect fences in images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Josefin Slab"/>
              <a:buChar char="●"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Wrote original code, except for Loopy Belief, in MATLAB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Josefin Slab"/>
              <a:buChar char="●"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Optimized Loopy Belief code; brought down time taken to de-fence one colour image from around 30 minutes to less than 3 minutes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8587800" y="6487200"/>
            <a:ext cx="5561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6/41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3036062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267900" y="3035937"/>
            <a:ext cx="75866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2. Proposed Algorithm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8587800" y="6487200"/>
            <a:ext cx="5561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7/41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0" y="185725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267900" y="185600"/>
            <a:ext cx="75866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2. Proposed Algorithm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267900" y="1244500"/>
            <a:ext cx="8300999" cy="51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1   Detection of Fence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	- Using depth map (Microsoft Kinect)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latin typeface="Josefin Slab"/>
              <a:ea typeface="Josefin Slab"/>
              <a:cs typeface="Josefin Slab"/>
              <a:sym typeface="Josefin Slab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2   Computation of Pixel Shifts between Images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	- 3 methods explored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latin typeface="Josefin Slab"/>
              <a:ea typeface="Josefin Slab"/>
              <a:cs typeface="Josefin Slab"/>
              <a:sym typeface="Josefin Slab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latin typeface="Josefin Slab"/>
                <a:ea typeface="Josefin Slab"/>
                <a:cs typeface="Josefin Slab"/>
                <a:sym typeface="Josefin Slab"/>
              </a:rPr>
              <a:t>3   Inpainting of Fence Region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	- Using Loopy Belief Propagation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8587800" y="6487200"/>
            <a:ext cx="5561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8/41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0" y="3036062"/>
            <a:ext cx="8175900" cy="785999"/>
          </a:xfrm>
          <a:prstGeom prst="rect">
            <a:avLst/>
          </a:prstGeom>
          <a:solidFill>
            <a:srgbClr val="191919"/>
          </a:solidFill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267900" y="3035937"/>
            <a:ext cx="75866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3. Detection of Fence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8587800" y="6487200"/>
            <a:ext cx="556199" cy="37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9/41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010800" y="627300"/>
            <a:ext cx="3122399" cy="115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 u="sng">
                <a:latin typeface="Josefin Slab"/>
                <a:ea typeface="Josefin Slab"/>
                <a:cs typeface="Josefin Slab"/>
                <a:sym typeface="Josefin Slab"/>
              </a:rPr>
              <a:t>Proposed Algorithm: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1   Detection of Fence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2   Computation of Pixel Shifts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latin typeface="Josefin Slab"/>
                <a:ea typeface="Josefin Slab"/>
                <a:cs typeface="Josefin Slab"/>
                <a:sym typeface="Josefin Slab"/>
              </a:rPr>
              <a:t>3   Inpainting of Fence Region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